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notesMasterIdLst>
    <p:notesMasterId r:id="rId23"/>
  </p:notesMasterIdLst>
  <p:sldIdLst>
    <p:sldId id="256" r:id="rId2"/>
    <p:sldId id="257" r:id="rId3"/>
    <p:sldId id="271" r:id="rId4"/>
    <p:sldId id="260" r:id="rId5"/>
    <p:sldId id="272" r:id="rId6"/>
    <p:sldId id="273" r:id="rId7"/>
    <p:sldId id="270" r:id="rId8"/>
    <p:sldId id="276" r:id="rId9"/>
    <p:sldId id="278" r:id="rId10"/>
    <p:sldId id="262" r:id="rId11"/>
    <p:sldId id="263" r:id="rId12"/>
    <p:sldId id="264" r:id="rId13"/>
    <p:sldId id="265" r:id="rId14"/>
    <p:sldId id="258" r:id="rId15"/>
    <p:sldId id="267" r:id="rId16"/>
    <p:sldId id="268" r:id="rId17"/>
    <p:sldId id="269" r:id="rId18"/>
    <p:sldId id="274" r:id="rId19"/>
    <p:sldId id="261" r:id="rId20"/>
    <p:sldId id="27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5"/>
    <p:restoredTop sz="91550"/>
  </p:normalViewPr>
  <p:slideViewPr>
    <p:cSldViewPr snapToGrid="0" snapToObjects="1">
      <p:cViewPr>
        <p:scale>
          <a:sx n="117" d="100"/>
          <a:sy n="117" d="100"/>
        </p:scale>
        <p:origin x="696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4DCDD-3157-F549-88A9-C5E2CE1E9D42}" type="datetimeFigureOut">
              <a:rPr lang="en-US" smtClean="0"/>
              <a:t>3/11/18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9EDAA-F921-154F-AB52-22F426EC4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66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retweets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9EDAA-F921-154F-AB52-22F426EC4D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7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Interested in high number of retweets because they indicate high visibility for that tweet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these topics help us more effectively use Twitter as a channel to educate the public around the world?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9EDAA-F921-154F-AB52-22F426EC4D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59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Silhouette score quantifies the quality of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9EDAA-F921-154F-AB52-22F426EC4D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83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topic with the most tweets ‘Top Topic’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9EDAA-F921-154F-AB52-22F426EC4D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3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our organization use this information to make sure our outreach efforts impact the conversation?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9EDAA-F921-154F-AB52-22F426EC4D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7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1326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5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8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7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3/8/18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8935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6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85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0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1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3/8/18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446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3/8/18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437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357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profile/emily6235#!/vizhome/TweetsonClimateChange/Sheet1?publish=y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profile/emily6235#!/vizhome/TweetsonClimateChange/Sheet1?publish=yes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D7637-84E1-DE46-A8B2-9C1E30CD9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541426"/>
            <a:ext cx="8361229" cy="3501090"/>
          </a:xfrm>
        </p:spPr>
        <p:txBody>
          <a:bodyPr anchor="ctr">
            <a:no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Global Conversation</a:t>
            </a:r>
            <a:br>
              <a:rPr lang="en-US" sz="6000" dirty="0"/>
            </a:br>
            <a:r>
              <a:rPr lang="en-US" sz="4400" dirty="0"/>
              <a:t>on</a:t>
            </a:r>
            <a:br>
              <a:rPr lang="en-US" sz="6000" dirty="0"/>
            </a:br>
            <a:r>
              <a:rPr lang="en-US" sz="6000" dirty="0">
                <a:solidFill>
                  <a:srgbClr val="00B050"/>
                </a:solidFill>
              </a:rPr>
              <a:t>Climate Change</a:t>
            </a:r>
          </a:p>
        </p:txBody>
      </p:sp>
    </p:spTree>
    <p:extLst>
      <p:ext uri="{BB962C8B-B14F-4D97-AF65-F5344CB8AC3E}">
        <p14:creationId xmlns:p14="http://schemas.microsoft.com/office/powerpoint/2010/main" val="3031744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CA08-DEDC-5B40-B3E1-9F779610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How could we use this information?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49EB6-E461-8941-89DA-2B1CD5AA9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Countries with Topic 1:</a:t>
            </a:r>
          </a:p>
          <a:p>
            <a:pPr lvl="1"/>
            <a:r>
              <a:rPr lang="en-US" b="1" dirty="0" err="1"/>
              <a:t>Eg</a:t>
            </a:r>
            <a:r>
              <a:rPr lang="en-US" b="1" dirty="0"/>
              <a:t> USA, Australia</a:t>
            </a:r>
          </a:p>
          <a:p>
            <a:endParaRPr lang="en-US" b="1" dirty="0"/>
          </a:p>
          <a:p>
            <a:pPr lvl="1"/>
            <a:r>
              <a:rPr lang="en-US" b="1" dirty="0"/>
              <a:t>Discussion and opinions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Encourage users with large followings</a:t>
            </a:r>
          </a:p>
          <a:p>
            <a:pPr lvl="2"/>
            <a:r>
              <a:rPr lang="en-US" dirty="0"/>
              <a:t>Public figures</a:t>
            </a:r>
          </a:p>
          <a:p>
            <a:pPr lvl="2"/>
            <a:r>
              <a:rPr lang="en-US" dirty="0"/>
              <a:t>Volunteers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Can use negative language</a:t>
            </a:r>
          </a:p>
          <a:p>
            <a:pPr marL="0" indent="0">
              <a:buNone/>
            </a:pPr>
            <a:r>
              <a:rPr lang="en-US" sz="2400" b="1" dirty="0"/>
              <a:t>Countries with Topic 4:</a:t>
            </a:r>
          </a:p>
          <a:p>
            <a:pPr lvl="1"/>
            <a:r>
              <a:rPr lang="en-US" sz="2200" b="1" dirty="0" err="1"/>
              <a:t>Eg</a:t>
            </a:r>
            <a:r>
              <a:rPr lang="en-US" sz="2200" b="1" dirty="0"/>
              <a:t>. Canada, UK</a:t>
            </a:r>
          </a:p>
          <a:p>
            <a:endParaRPr lang="en-US" sz="2400" b="1" dirty="0"/>
          </a:p>
          <a:p>
            <a:pPr lvl="1"/>
            <a:r>
              <a:rPr lang="en-US" b="1" dirty="0"/>
              <a:t>Observations of weather trends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Encourage organizations</a:t>
            </a:r>
          </a:p>
          <a:p>
            <a:pPr lvl="2"/>
            <a:r>
              <a:rPr lang="en-US" dirty="0"/>
              <a:t>Non Profits</a:t>
            </a:r>
          </a:p>
          <a:p>
            <a:pPr lvl="2"/>
            <a:r>
              <a:rPr lang="en-US" dirty="0"/>
              <a:t>News sites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positive language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7E4CFF-2A7F-8D49-A845-38656563F32D}"/>
              </a:ext>
            </a:extLst>
          </p:cNvPr>
          <p:cNvCxnSpPr/>
          <p:nvPr/>
        </p:nvCxnSpPr>
        <p:spPr>
          <a:xfrm>
            <a:off x="5856514" y="1861457"/>
            <a:ext cx="0" cy="400594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7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9B98-472F-4149-B679-7F48DF7A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Next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E1693-7D1F-474D-8B70-7B2E00929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Retweets vs Topics</a:t>
            </a:r>
          </a:p>
          <a:p>
            <a:endParaRPr lang="en-US" sz="2400" dirty="0"/>
          </a:p>
          <a:p>
            <a:r>
              <a:rPr lang="en-US" sz="2400" dirty="0"/>
              <a:t>Global Warming vs Climate Change</a:t>
            </a:r>
          </a:p>
          <a:p>
            <a:endParaRPr lang="en-US" sz="2400" dirty="0"/>
          </a:p>
          <a:p>
            <a:r>
              <a:rPr lang="en-US" sz="2400" dirty="0"/>
              <a:t>Verified vs Unverified Users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1DCC31E-D189-1C46-8370-F303EBD4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977" y="1136798"/>
            <a:ext cx="1890823" cy="18908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1E3C921-4A93-E746-B575-6539B5A9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642" y="3769242"/>
            <a:ext cx="2098158" cy="209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65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43E7-481B-654F-BCE9-C5D17B250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dirty="0"/>
              <a:t>Questions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A0253BE-FCCE-E044-9667-3EB463E9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977" y="1136798"/>
            <a:ext cx="1890823" cy="189082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7E27CF5-003E-1541-9EC2-BA2BC170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642" y="3769242"/>
            <a:ext cx="2098158" cy="209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21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06-641E-6B4D-8323-C64129A2D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36" y="2075504"/>
            <a:ext cx="8679915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08048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ED9B-6FBA-C14F-B95A-07197C89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Data Summary &amp;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14907-F6A0-CC45-BC15-7C6154690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Sample of 180,920 tweets</a:t>
            </a:r>
          </a:p>
          <a:p>
            <a:r>
              <a:rPr lang="en-US" dirty="0"/>
              <a:t>Feb 18, 2018  to March 5, 2018</a:t>
            </a:r>
          </a:p>
          <a:p>
            <a:r>
              <a:rPr lang="en-US" dirty="0"/>
              <a:t>Containing #</a:t>
            </a:r>
            <a:r>
              <a:rPr lang="en-US" dirty="0" err="1"/>
              <a:t>climatechange</a:t>
            </a:r>
            <a:r>
              <a:rPr lang="en-US" dirty="0"/>
              <a:t> and #</a:t>
            </a:r>
            <a:r>
              <a:rPr lang="en-US" dirty="0" err="1"/>
              <a:t>globalwarming</a:t>
            </a:r>
            <a:endParaRPr lang="en-US" dirty="0"/>
          </a:p>
          <a:p>
            <a:r>
              <a:rPr lang="en-US" dirty="0"/>
              <a:t>English only</a:t>
            </a:r>
          </a:p>
          <a:p>
            <a:endParaRPr lang="en-US" dirty="0"/>
          </a:p>
          <a:p>
            <a:r>
              <a:rPr lang="en-US" dirty="0"/>
              <a:t>Storage: </a:t>
            </a:r>
            <a:r>
              <a:rPr lang="en-US" dirty="0" err="1"/>
              <a:t>mongoDB</a:t>
            </a:r>
            <a:endParaRPr lang="en-US" dirty="0"/>
          </a:p>
          <a:p>
            <a:r>
              <a:rPr lang="en-US" dirty="0"/>
              <a:t>Preprocessing: pandas</a:t>
            </a:r>
          </a:p>
          <a:p>
            <a:r>
              <a:rPr lang="en-US" dirty="0"/>
              <a:t>Topic Modelling: LDA, NMF</a:t>
            </a:r>
          </a:p>
          <a:p>
            <a:r>
              <a:rPr lang="en-US" dirty="0"/>
              <a:t>Other modelling: Word2Vec, Clustering 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718DF-B74D-BE4A-BA87-FCD26BA6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212" y="5435784"/>
            <a:ext cx="3184525" cy="863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86DDE4-AD8A-2049-9BE9-8CFE9E2F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881" y="3941946"/>
            <a:ext cx="1493838" cy="1493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E2CC7-41C4-D042-9507-FF3A319C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853" y="442912"/>
            <a:ext cx="1282884" cy="12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B82B-D9B0-994B-A8FA-CD3B88C3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Topic1: Discussion and Opinions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351F24-D1C2-C949-B284-4C1509D4BF11}"/>
              </a:ext>
            </a:extLst>
          </p:cNvPr>
          <p:cNvSpPr txBox="1"/>
          <p:nvPr/>
        </p:nvSpPr>
        <p:spPr>
          <a:xfrm>
            <a:off x="8272131" y="2195623"/>
            <a:ext cx="3272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35% tweets (62,749)</a:t>
            </a:r>
          </a:p>
          <a:p>
            <a:endParaRPr lang="en-US" sz="2000" dirty="0"/>
          </a:p>
          <a:p>
            <a:r>
              <a:rPr lang="en-US" sz="2000" dirty="0"/>
              <a:t>Average retweets:	1154</a:t>
            </a:r>
          </a:p>
          <a:p>
            <a:r>
              <a:rPr lang="en-US" sz="2000" dirty="0"/>
              <a:t>Average likes:		     87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8338AF-AC9A-EE4B-8466-DE4E80C4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91359"/>
            <a:ext cx="6323864" cy="34235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0C007F-4DAA-E242-B1CF-115C61E84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131" y="7240686"/>
            <a:ext cx="3154141" cy="33279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4DD005-59E1-9441-8DA3-0513BEC6D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742" y="7152081"/>
            <a:ext cx="2863915" cy="30548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E696AA-DD33-DA46-8931-2D746DA29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532" y="1428750"/>
            <a:ext cx="5955932" cy="533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8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BED8-CDF7-0948-81A1-CE3B5962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Topic2: Climate Change News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EAEEF-6267-1D4A-A758-313AB5AD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54201"/>
            <a:ext cx="6313351" cy="341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33EB99-4295-7E46-BD09-19EE192AB8C8}"/>
              </a:ext>
            </a:extLst>
          </p:cNvPr>
          <p:cNvSpPr txBox="1"/>
          <p:nvPr/>
        </p:nvSpPr>
        <p:spPr>
          <a:xfrm>
            <a:off x="8335926" y="2171700"/>
            <a:ext cx="32299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14% tweets (25,533)</a:t>
            </a:r>
          </a:p>
          <a:p>
            <a:endParaRPr lang="en-US" sz="2000" dirty="0"/>
          </a:p>
          <a:p>
            <a:r>
              <a:rPr lang="en-US" sz="2000" dirty="0"/>
              <a:t>Average retweets:	202</a:t>
            </a:r>
          </a:p>
          <a:p>
            <a:r>
              <a:rPr lang="en-US" sz="2000" dirty="0"/>
              <a:t>Average likes:		260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 examples</a:t>
            </a:r>
          </a:p>
        </p:txBody>
      </p:sp>
    </p:spTree>
    <p:extLst>
      <p:ext uri="{BB962C8B-B14F-4D97-AF65-F5344CB8AC3E}">
        <p14:creationId xmlns:p14="http://schemas.microsoft.com/office/powerpoint/2010/main" val="404654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25BC-0C27-544F-AD7A-3D7342FD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Topic3: Observations of weather trends, and their sociological/political impacts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E26CC-40B8-2A4A-86F5-734044979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73823"/>
            <a:ext cx="6318250" cy="3420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A019E7-FD5F-1A4A-9B9F-9A02B7519F9D}"/>
              </a:ext>
            </a:extLst>
          </p:cNvPr>
          <p:cNvSpPr txBox="1"/>
          <p:nvPr/>
        </p:nvSpPr>
        <p:spPr>
          <a:xfrm>
            <a:off x="8250866" y="2706819"/>
            <a:ext cx="33575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24% tweets (43,909)</a:t>
            </a:r>
          </a:p>
          <a:p>
            <a:endParaRPr lang="en-US" sz="2000" dirty="0"/>
          </a:p>
          <a:p>
            <a:r>
              <a:rPr lang="en-US" sz="2000" dirty="0"/>
              <a:t>Average retweets:	287</a:t>
            </a:r>
          </a:p>
          <a:p>
            <a:r>
              <a:rPr lang="en-US" sz="2000" dirty="0"/>
              <a:t>Average likes:		190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 examples</a:t>
            </a:r>
          </a:p>
        </p:txBody>
      </p:sp>
    </p:spTree>
    <p:extLst>
      <p:ext uri="{BB962C8B-B14F-4D97-AF65-F5344CB8AC3E}">
        <p14:creationId xmlns:p14="http://schemas.microsoft.com/office/powerpoint/2010/main" val="3180243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C7DD-8217-324C-A1E9-3BB2F028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of Tweet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00CFA-513D-9B41-9BF0-518C44328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03" t="11531" r="12770" b="5910"/>
          <a:stretch/>
        </p:blipFill>
        <p:spPr>
          <a:xfrm>
            <a:off x="4800601" y="1665514"/>
            <a:ext cx="6411685" cy="47135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764DB-86D7-954F-92CF-ED92DAA263ED}"/>
              </a:ext>
            </a:extLst>
          </p:cNvPr>
          <p:cNvSpPr txBox="1"/>
          <p:nvPr/>
        </p:nvSpPr>
        <p:spPr>
          <a:xfrm>
            <a:off x="1480458" y="2521038"/>
            <a:ext cx="27449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highly correlated:</a:t>
            </a:r>
          </a:p>
          <a:p>
            <a:endParaRPr lang="en-US" dirty="0"/>
          </a:p>
          <a:p>
            <a:r>
              <a:rPr lang="en-US" dirty="0"/>
              <a:t>	Polarity and Retweets</a:t>
            </a:r>
          </a:p>
          <a:p>
            <a:endParaRPr lang="en-US" dirty="0"/>
          </a:p>
          <a:p>
            <a:r>
              <a:rPr lang="en-US" dirty="0"/>
              <a:t>	Likes and Followers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90287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102E-7003-1C4B-9ADC-77157B1B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Topics around the world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87652-272A-A446-BCCA-1C57D8D57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pPr lvl="1"/>
            <a:r>
              <a:rPr lang="en-US" dirty="0">
                <a:hlinkClick r:id="rId2"/>
              </a:rPr>
              <a:t>Tableau 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4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A1F-65C4-9A48-B097-A3BCBEF7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Global Conversation on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0FA88-FB69-1A4D-BAB6-FBEB436AB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4114"/>
            <a:ext cx="10570029" cy="39732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Environmental Advocacy Group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How can we use Twitter to raise awareness of what we’re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73EB5-EADB-254D-BAC7-CB85562EC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667" y="4248340"/>
            <a:ext cx="1890823" cy="1890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D5CBE-A411-3E4F-AD1A-1B4C3620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558" y="4144673"/>
            <a:ext cx="2098158" cy="209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54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2DC55-B1F1-B14C-A2A0-A46DD050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E72ED-5188-AB42-BF5F-5B04A5BD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08" y="82866"/>
            <a:ext cx="6323864" cy="3423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18AA26-E1BC-7A44-B225-AE73F21D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68691"/>
            <a:ext cx="6318249" cy="34205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C6ED11-1749-9841-9826-217CF6861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9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649E-72AF-C34F-855C-3588B4BB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BDF63-9932-EB44-B77E-20B1904A1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Retweets v polarity for each topic</a:t>
            </a:r>
          </a:p>
          <a:p>
            <a:r>
              <a:rPr lang="en-US" dirty="0"/>
              <a:t>Change graph to only topic 1 and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484F7-7201-AC4A-95F3-C32EE1B48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72"/>
          <a:stretch/>
        </p:blipFill>
        <p:spPr>
          <a:xfrm>
            <a:off x="6095999" y="1517365"/>
            <a:ext cx="5737954" cy="46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ED9B-6FBA-C14F-B95A-07197C89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Data Summary and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39F04-5536-6749-A6B0-638283BA042E}"/>
              </a:ext>
            </a:extLst>
          </p:cNvPr>
          <p:cNvSpPr/>
          <p:nvPr/>
        </p:nvSpPr>
        <p:spPr>
          <a:xfrm>
            <a:off x="1470751" y="1795748"/>
            <a:ext cx="2473288" cy="375951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Rest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D32D8E-5EF2-BF4C-AC3C-07FF02F5904B}"/>
              </a:ext>
            </a:extLst>
          </p:cNvPr>
          <p:cNvSpPr/>
          <p:nvPr/>
        </p:nvSpPr>
        <p:spPr>
          <a:xfrm>
            <a:off x="4043190" y="1795749"/>
            <a:ext cx="2598145" cy="375951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Stream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044AE-4A5F-D84B-A769-2F3562EE5080}"/>
              </a:ext>
            </a:extLst>
          </p:cNvPr>
          <p:cNvSpPr/>
          <p:nvPr/>
        </p:nvSpPr>
        <p:spPr>
          <a:xfrm>
            <a:off x="1470751" y="2285999"/>
            <a:ext cx="5170584" cy="254317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lvl="1"/>
            <a:r>
              <a:rPr lang="en-US" sz="2000" b="1" dirty="0">
                <a:solidFill>
                  <a:schemeClr val="tx2"/>
                </a:solidFill>
              </a:rPr>
              <a:t>Tweet Object</a:t>
            </a:r>
          </a:p>
          <a:p>
            <a:pPr lvl="1"/>
            <a:endParaRPr lang="en-US" sz="2000" b="1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Username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Tweet 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tx2"/>
                </a:solidFill>
              </a:rPr>
              <a:t>Full text of tweet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Favorite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tx2"/>
                </a:solidFill>
              </a:rPr>
              <a:t>Time zone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Followers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Following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tx2"/>
                </a:solidFill>
              </a:rPr>
              <a:t>Retweets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CAA7F5-EC6D-BD4D-A77B-A85ED203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853" y="442912"/>
            <a:ext cx="1282884" cy="12828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0FD4DE-EC5F-174B-AD41-317958185E64}"/>
              </a:ext>
            </a:extLst>
          </p:cNvPr>
          <p:cNvSpPr/>
          <p:nvPr/>
        </p:nvSpPr>
        <p:spPr>
          <a:xfrm>
            <a:off x="1470751" y="4943474"/>
            <a:ext cx="5170584" cy="1443038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Sample of 180,920 tweets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Feb 18, 2018  to March 5,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#</a:t>
            </a:r>
            <a:r>
              <a:rPr lang="en-US" sz="2000" b="1" dirty="0" err="1"/>
              <a:t>climatechange</a:t>
            </a:r>
            <a:r>
              <a:rPr lang="en-US" sz="2000" b="1" dirty="0"/>
              <a:t> and #</a:t>
            </a:r>
            <a:r>
              <a:rPr lang="en-US" sz="2000" b="1" dirty="0" err="1"/>
              <a:t>globalwarming</a:t>
            </a: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English only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90589BF-9527-E240-B76B-A0D9B0232E40}"/>
              </a:ext>
            </a:extLst>
          </p:cNvPr>
          <p:cNvSpPr/>
          <p:nvPr/>
        </p:nvSpPr>
        <p:spPr>
          <a:xfrm>
            <a:off x="6929438" y="1725795"/>
            <a:ext cx="571500" cy="4889317"/>
          </a:xfrm>
          <a:prstGeom prst="rightBrace">
            <a:avLst/>
          </a:prstGeom>
          <a:ln w="381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B79AFD-C44A-EA46-B6CC-DD9B86286EFF}"/>
              </a:ext>
            </a:extLst>
          </p:cNvPr>
          <p:cNvSpPr/>
          <p:nvPr/>
        </p:nvSpPr>
        <p:spPr>
          <a:xfrm>
            <a:off x="7500938" y="2651263"/>
            <a:ext cx="469823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Storage: 		</a:t>
            </a:r>
            <a:r>
              <a:rPr lang="en-US" sz="2000" dirty="0" err="1">
                <a:solidFill>
                  <a:schemeClr val="tx2"/>
                </a:solidFill>
              </a:rPr>
              <a:t>mongoDB</a:t>
            </a:r>
            <a:r>
              <a:rPr lang="en-US" sz="2000" dirty="0">
                <a:solidFill>
                  <a:schemeClr val="tx2"/>
                </a:solidFill>
              </a:rPr>
              <a:t>, AWS EC2</a:t>
            </a:r>
            <a:endParaRPr lang="en-US" sz="24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Modelling: 	</a:t>
            </a:r>
            <a:r>
              <a:rPr lang="en-US" sz="2000" u="sng" dirty="0">
                <a:solidFill>
                  <a:schemeClr val="tx2"/>
                </a:solidFill>
              </a:rPr>
              <a:t>LDA</a:t>
            </a:r>
            <a:r>
              <a:rPr lang="en-US" sz="2000" dirty="0">
                <a:solidFill>
                  <a:schemeClr val="tx2"/>
                </a:solidFill>
              </a:rPr>
              <a:t>, NMF</a:t>
            </a:r>
            <a:endParaRPr lang="en-US" sz="24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</a:rPr>
              <a:t>				</a:t>
            </a:r>
            <a:r>
              <a:rPr lang="en-US" sz="2000" dirty="0">
                <a:solidFill>
                  <a:schemeClr val="tx2"/>
                </a:solidFill>
              </a:rPr>
              <a:t>Word2Vec, </a:t>
            </a:r>
            <a:r>
              <a:rPr lang="en-US" sz="2000" u="sng" dirty="0">
                <a:solidFill>
                  <a:schemeClr val="tx2"/>
                </a:solidFill>
              </a:rPr>
              <a:t>Clustering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</a:rPr>
              <a:t>				</a:t>
            </a:r>
            <a:r>
              <a:rPr lang="en-US" sz="2000" u="sng" dirty="0">
                <a:solidFill>
                  <a:schemeClr val="tx2"/>
                </a:solidFill>
              </a:rPr>
              <a:t>Sentiment Analysis  </a:t>
            </a:r>
            <a:endParaRPr lang="en-US" sz="2400" u="sng" dirty="0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01DCA4-3988-9C46-923A-C8FCAA9A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543" y="5975353"/>
            <a:ext cx="2116003" cy="5735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D1A7B-AE71-7C48-AFE6-0A441056E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980" y="4807600"/>
            <a:ext cx="1178719" cy="1178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A530B5-13EF-3E44-A931-3780091A341D}"/>
              </a:ext>
            </a:extLst>
          </p:cNvPr>
          <p:cNvSpPr txBox="1"/>
          <p:nvPr/>
        </p:nvSpPr>
        <p:spPr>
          <a:xfrm>
            <a:off x="7442788" y="2930919"/>
            <a:ext cx="4041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Can we group tweets into distinct topics?</a:t>
            </a: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en-US" sz="2800" b="1" dirty="0">
                <a:solidFill>
                  <a:schemeClr val="tx2"/>
                </a:solidFill>
              </a:rPr>
              <a:t>How can we use them?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760806-DB8D-B248-B430-1882262C1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92" y="6047118"/>
            <a:ext cx="1342014" cy="7045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0BD235-8046-F543-88CE-40050FE36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0101" y="4972920"/>
            <a:ext cx="896767" cy="8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7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81EC7D-37AF-A148-A6E4-2B4D35A1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942" y="1748483"/>
            <a:ext cx="5714011" cy="4023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D8A0CC-A73D-0A48-928B-F671D303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4217-EAA9-9A48-9021-522E7B178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8483"/>
            <a:ext cx="4669971" cy="467408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Topic 1</a:t>
            </a:r>
            <a:r>
              <a:rPr lang="en-US" sz="2400" dirty="0"/>
              <a:t>: Discussion and Opinions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Topic 2</a:t>
            </a:r>
            <a:r>
              <a:rPr lang="en-US" sz="2400" dirty="0"/>
              <a:t>: News about Climate Change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Topic 3</a:t>
            </a:r>
            <a:r>
              <a:rPr lang="en-US" sz="2400" dirty="0"/>
              <a:t>: Observations of weather trends, and their sociological/political impacts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Topic 4</a:t>
            </a:r>
            <a:r>
              <a:rPr lang="en-US" sz="2400" dirty="0"/>
              <a:t>: Scientific observations of weather trends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01B8306-2DAE-C84C-ADE3-9F302160F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72"/>
          <a:stretch/>
        </p:blipFill>
        <p:spPr>
          <a:xfrm>
            <a:off x="6135514" y="1575544"/>
            <a:ext cx="5737954" cy="46762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7BBC4A3-568B-A74C-B7F4-5FB31A43A662}"/>
              </a:ext>
            </a:extLst>
          </p:cNvPr>
          <p:cNvSpPr txBox="1"/>
          <p:nvPr/>
        </p:nvSpPr>
        <p:spPr>
          <a:xfrm>
            <a:off x="7075714" y="605323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CE84C-2389-D648-A88C-C26BC29F3928}"/>
              </a:ext>
            </a:extLst>
          </p:cNvPr>
          <p:cNvSpPr txBox="1"/>
          <p:nvPr/>
        </p:nvSpPr>
        <p:spPr>
          <a:xfrm>
            <a:off x="4778971" y="6053239"/>
            <a:ext cx="152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Avg</a:t>
            </a:r>
            <a:r>
              <a:rPr lang="en-US" dirty="0"/>
              <a:t> Retweets: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76C403-63FA-FE44-9D9E-E70D97DE9F1E}"/>
              </a:ext>
            </a:extLst>
          </p:cNvPr>
          <p:cNvSpPr txBox="1"/>
          <p:nvPr/>
        </p:nvSpPr>
        <p:spPr>
          <a:xfrm>
            <a:off x="8455318" y="605323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229B23-BEC6-2E49-A158-0786BFC5EF5D}"/>
              </a:ext>
            </a:extLst>
          </p:cNvPr>
          <p:cNvSpPr txBox="1"/>
          <p:nvPr/>
        </p:nvSpPr>
        <p:spPr>
          <a:xfrm>
            <a:off x="9590314" y="6053239"/>
            <a:ext cx="55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CE4AAF-E14E-F749-BDD0-9EBFBBBBEBA2}"/>
              </a:ext>
            </a:extLst>
          </p:cNvPr>
          <p:cNvSpPr txBox="1"/>
          <p:nvPr/>
        </p:nvSpPr>
        <p:spPr>
          <a:xfrm>
            <a:off x="10944035" y="603485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286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883FF4B-0D0E-D342-8745-C3EAF14C7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9853" y="442912"/>
            <a:ext cx="1282884" cy="1282884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BE22E1-4571-F24A-880F-89FAB37C6B09}"/>
              </a:ext>
            </a:extLst>
          </p:cNvPr>
          <p:cNvCxnSpPr/>
          <p:nvPr/>
        </p:nvCxnSpPr>
        <p:spPr>
          <a:xfrm>
            <a:off x="4876800" y="6034858"/>
            <a:ext cx="6865937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B37559-B82F-7642-A63C-6B5251DACA59}"/>
              </a:ext>
            </a:extLst>
          </p:cNvPr>
          <p:cNvCxnSpPr/>
          <p:nvPr/>
        </p:nvCxnSpPr>
        <p:spPr>
          <a:xfrm>
            <a:off x="4876800" y="6422571"/>
            <a:ext cx="6865937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CF0F5BA-7263-5D4E-8A3D-EA546DE02217}"/>
              </a:ext>
            </a:extLst>
          </p:cNvPr>
          <p:cNvSpPr/>
          <p:nvPr/>
        </p:nvSpPr>
        <p:spPr>
          <a:xfrm>
            <a:off x="6945085" y="2090058"/>
            <a:ext cx="1148140" cy="44413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E67977-D4CE-834A-A424-21DAD10AEC8E}"/>
              </a:ext>
            </a:extLst>
          </p:cNvPr>
          <p:cNvSpPr/>
          <p:nvPr/>
        </p:nvSpPr>
        <p:spPr>
          <a:xfrm>
            <a:off x="10570029" y="2788479"/>
            <a:ext cx="1073037" cy="37429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9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8" grpId="0"/>
      <p:bldP spid="39" grpId="0"/>
      <p:bldP spid="40" grpId="0"/>
      <p:bldP spid="45" grpId="0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2E9B-89A5-6048-A5E5-EB3124B6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Sanity check: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Clustering documents in topic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65210-0C95-884F-B51C-7557B7183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67" y="2026426"/>
            <a:ext cx="5937250" cy="41005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D63E92-66FE-DD4E-B1F1-2A5BA7995CAE}"/>
              </a:ext>
            </a:extLst>
          </p:cNvPr>
          <p:cNvSpPr/>
          <p:nvPr/>
        </p:nvSpPr>
        <p:spPr>
          <a:xfrm>
            <a:off x="1371600" y="2341661"/>
            <a:ext cx="1641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>
                <a:solidFill>
                  <a:schemeClr val="tx2"/>
                </a:solidFill>
              </a:rPr>
              <a:t>T-SNE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8491A-C2D2-EF45-B0DE-1A712AF7A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323"/>
          <a:stretch/>
        </p:blipFill>
        <p:spPr>
          <a:xfrm>
            <a:off x="6727548" y="2613757"/>
            <a:ext cx="5131844" cy="2927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5A722-6BC3-BD42-8C88-D646BD049E90}"/>
              </a:ext>
            </a:extLst>
          </p:cNvPr>
          <p:cNvSpPr txBox="1"/>
          <p:nvPr/>
        </p:nvSpPr>
        <p:spPr>
          <a:xfrm>
            <a:off x="8719458" y="2280106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Silhouette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870EC-5C82-B04C-AB59-5B20E3844CB4}"/>
              </a:ext>
            </a:extLst>
          </p:cNvPr>
          <p:cNvSpPr txBox="1"/>
          <p:nvPr/>
        </p:nvSpPr>
        <p:spPr>
          <a:xfrm>
            <a:off x="7661812" y="53400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824CA-541E-3C47-9E09-0EF52B3B9F19}"/>
              </a:ext>
            </a:extLst>
          </p:cNvPr>
          <p:cNvSpPr txBox="1"/>
          <p:nvPr/>
        </p:nvSpPr>
        <p:spPr>
          <a:xfrm>
            <a:off x="8247739" y="534566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70750-9D22-7B43-B950-71E2B617432A}"/>
              </a:ext>
            </a:extLst>
          </p:cNvPr>
          <p:cNvSpPr txBox="1"/>
          <p:nvPr/>
        </p:nvSpPr>
        <p:spPr>
          <a:xfrm>
            <a:off x="8779294" y="535655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AB23E-3057-5844-94A1-DF00FD291EB1}"/>
              </a:ext>
            </a:extLst>
          </p:cNvPr>
          <p:cNvSpPr txBox="1"/>
          <p:nvPr/>
        </p:nvSpPr>
        <p:spPr>
          <a:xfrm>
            <a:off x="9365221" y="5367441"/>
            <a:ext cx="44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A4840-9393-0A44-8842-03F76938EAD1}"/>
              </a:ext>
            </a:extLst>
          </p:cNvPr>
          <p:cNvSpPr txBox="1"/>
          <p:nvPr/>
        </p:nvSpPr>
        <p:spPr>
          <a:xfrm>
            <a:off x="10503251" y="5356555"/>
            <a:ext cx="43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74BD7-5089-9147-B5B9-5CED9A13C06D}"/>
              </a:ext>
            </a:extLst>
          </p:cNvPr>
          <p:cNvSpPr txBox="1"/>
          <p:nvPr/>
        </p:nvSpPr>
        <p:spPr>
          <a:xfrm>
            <a:off x="9918284" y="5356555"/>
            <a:ext cx="44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AB442B-CF23-5741-8EB9-8EDE4ECDC891}"/>
              </a:ext>
            </a:extLst>
          </p:cNvPr>
          <p:cNvSpPr txBox="1"/>
          <p:nvPr/>
        </p:nvSpPr>
        <p:spPr>
          <a:xfrm>
            <a:off x="11088218" y="53565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82E2B5-9287-F04B-B5F9-9FF08514444E}"/>
              </a:ext>
            </a:extLst>
          </p:cNvPr>
          <p:cNvSpPr txBox="1"/>
          <p:nvPr/>
        </p:nvSpPr>
        <p:spPr>
          <a:xfrm>
            <a:off x="7981130" y="573677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75E30D-C187-CC4A-B577-EBB7D3A0A2AA}"/>
              </a:ext>
            </a:extLst>
          </p:cNvPr>
          <p:cNvCxnSpPr>
            <a:cxnSpLocks/>
          </p:cNvCxnSpPr>
          <p:nvPr/>
        </p:nvCxnSpPr>
        <p:spPr>
          <a:xfrm flipH="1">
            <a:off x="8119017" y="2852057"/>
            <a:ext cx="22653" cy="288471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300B73-CFCF-EC4E-A6BD-F26F705A82CC}"/>
              </a:ext>
            </a:extLst>
          </p:cNvPr>
          <p:cNvSpPr txBox="1"/>
          <p:nvPr/>
        </p:nvSpPr>
        <p:spPr>
          <a:xfrm>
            <a:off x="2063160" y="2272987"/>
            <a:ext cx="292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Most frequently used words:</a:t>
            </a:r>
          </a:p>
        </p:txBody>
      </p:sp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A7499FAE-10E5-CB4F-8937-3D38479D0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60"/>
          <a:stretch/>
        </p:blipFill>
        <p:spPr>
          <a:xfrm>
            <a:off x="1949072" y="2584562"/>
            <a:ext cx="5745585" cy="293444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AB82B-D9B0-994B-A8FA-CD3B88C3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Topic1: Discussion and Opinions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351F24-D1C2-C949-B284-4C1509D4BF11}"/>
              </a:ext>
            </a:extLst>
          </p:cNvPr>
          <p:cNvSpPr txBox="1"/>
          <p:nvPr/>
        </p:nvSpPr>
        <p:spPr>
          <a:xfrm>
            <a:off x="8268542" y="2584562"/>
            <a:ext cx="32725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35% tweets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Average retweets:	688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Negative Polarity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2780F-F6F2-934A-94DB-5D0572087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22"/>
          <a:stretch/>
        </p:blipFill>
        <p:spPr>
          <a:xfrm>
            <a:off x="2221431" y="2016590"/>
            <a:ext cx="5200869" cy="33827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ED0418-824A-FD4F-8AF4-D31C6BADB86B}"/>
              </a:ext>
            </a:extLst>
          </p:cNvPr>
          <p:cNvSpPr txBox="1"/>
          <p:nvPr/>
        </p:nvSpPr>
        <p:spPr>
          <a:xfrm>
            <a:off x="2221431" y="1626826"/>
            <a:ext cx="175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Most retweeted: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F892E9-53E0-4F4F-8074-1CBF7A780565}"/>
              </a:ext>
            </a:extLst>
          </p:cNvPr>
          <p:cNvSpPr/>
          <p:nvPr/>
        </p:nvSpPr>
        <p:spPr>
          <a:xfrm>
            <a:off x="2362200" y="1996158"/>
            <a:ext cx="2188029" cy="5884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F99667-570A-0345-A15B-75204CD8ED83}"/>
              </a:ext>
            </a:extLst>
          </p:cNvPr>
          <p:cNvSpPr/>
          <p:nvPr/>
        </p:nvSpPr>
        <p:spPr>
          <a:xfrm>
            <a:off x="2221432" y="2584561"/>
            <a:ext cx="2579168" cy="25661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4EDB56-C44A-C840-BB65-280A591DF84C}"/>
              </a:ext>
            </a:extLst>
          </p:cNvPr>
          <p:cNvCxnSpPr/>
          <p:nvPr/>
        </p:nvCxnSpPr>
        <p:spPr>
          <a:xfrm flipV="1">
            <a:off x="1785257" y="2841171"/>
            <a:ext cx="436174" cy="206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C20CA8-6732-3F4D-86BC-0936771667CD}"/>
              </a:ext>
            </a:extLst>
          </p:cNvPr>
          <p:cNvCxnSpPr>
            <a:cxnSpLocks/>
          </p:cNvCxnSpPr>
          <p:nvPr/>
        </p:nvCxnSpPr>
        <p:spPr>
          <a:xfrm>
            <a:off x="1867165" y="2252767"/>
            <a:ext cx="51808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A76207-9EAA-3440-8809-A2FF272FD369}"/>
              </a:ext>
            </a:extLst>
          </p:cNvPr>
          <p:cNvSpPr txBox="1"/>
          <p:nvPr/>
        </p:nvSpPr>
        <p:spPr>
          <a:xfrm>
            <a:off x="1150966" y="1929601"/>
            <a:ext cx="761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Public 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Figure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1CABFD-1455-4D45-8328-28445A97D493}"/>
              </a:ext>
            </a:extLst>
          </p:cNvPr>
          <p:cNvSpPr txBox="1"/>
          <p:nvPr/>
        </p:nvSpPr>
        <p:spPr>
          <a:xfrm>
            <a:off x="1140369" y="3107876"/>
            <a:ext cx="9153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Replying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Public 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Figure</a:t>
            </a:r>
          </a:p>
        </p:txBody>
      </p:sp>
    </p:spTree>
    <p:extLst>
      <p:ext uri="{BB962C8B-B14F-4D97-AF65-F5344CB8AC3E}">
        <p14:creationId xmlns:p14="http://schemas.microsoft.com/office/powerpoint/2010/main" val="351080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/>
      <p:bldP spid="7" grpId="0"/>
      <p:bldP spid="13" grpId="0" animBg="1"/>
      <p:bldP spid="22" grpId="0" animBg="1"/>
      <p:bldP spid="23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E020A43-33FE-B94D-A411-5BA583DFDD64}"/>
              </a:ext>
            </a:extLst>
          </p:cNvPr>
          <p:cNvSpPr txBox="1"/>
          <p:nvPr/>
        </p:nvSpPr>
        <p:spPr>
          <a:xfrm>
            <a:off x="2063160" y="2338303"/>
            <a:ext cx="292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Most frequently used words: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DCF04A-7CEC-594B-8790-F1A1BB2D1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2"/>
          <a:stretch/>
        </p:blipFill>
        <p:spPr>
          <a:xfrm>
            <a:off x="1915886" y="2695935"/>
            <a:ext cx="5631637" cy="2848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21A70-7611-A445-AB42-A55907DB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Topic 4: </a:t>
            </a:r>
            <a:r>
              <a:rPr lang="en-US" sz="3200" dirty="0">
                <a:solidFill>
                  <a:schemeClr val="accent1"/>
                </a:solidFill>
              </a:rPr>
              <a:t>Observations of weather trends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B47BF-E46C-7E4A-8F3F-F07311C40169}"/>
              </a:ext>
            </a:extLst>
          </p:cNvPr>
          <p:cNvSpPr txBox="1"/>
          <p:nvPr/>
        </p:nvSpPr>
        <p:spPr>
          <a:xfrm>
            <a:off x="8268574" y="2583588"/>
            <a:ext cx="32512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27% tweets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Average retweets:	286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Positive Polarity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90D8BF-E79E-F94F-A74C-5AF00AD3C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211" y="1788931"/>
            <a:ext cx="3888732" cy="4665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BD5F8F-FD06-D840-912A-B16B27D19CEA}"/>
              </a:ext>
            </a:extLst>
          </p:cNvPr>
          <p:cNvSpPr txBox="1"/>
          <p:nvPr/>
        </p:nvSpPr>
        <p:spPr>
          <a:xfrm>
            <a:off x="2778000" y="1435469"/>
            <a:ext cx="175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Most retweeted: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F68D41-F1D4-D54A-8D5D-7B264E0F6FA9}"/>
              </a:ext>
            </a:extLst>
          </p:cNvPr>
          <p:cNvSpPr/>
          <p:nvPr/>
        </p:nvSpPr>
        <p:spPr>
          <a:xfrm>
            <a:off x="2873829" y="3311162"/>
            <a:ext cx="3690257" cy="25863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B4E02D-E159-2344-81C1-FD4B69A96FB1}"/>
              </a:ext>
            </a:extLst>
          </p:cNvPr>
          <p:cNvCxnSpPr>
            <a:cxnSpLocks/>
          </p:cNvCxnSpPr>
          <p:nvPr/>
        </p:nvCxnSpPr>
        <p:spPr>
          <a:xfrm>
            <a:off x="2333976" y="5751608"/>
            <a:ext cx="51808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CD399D-E2A3-0042-B28D-0C1CE7DA1608}"/>
              </a:ext>
            </a:extLst>
          </p:cNvPr>
          <p:cNvSpPr txBox="1"/>
          <p:nvPr/>
        </p:nvSpPr>
        <p:spPr>
          <a:xfrm>
            <a:off x="1402498" y="5518797"/>
            <a:ext cx="1321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Focus on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99620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  <p:bldP spid="12" grpId="0"/>
      <p:bldP spid="16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102E-7003-1C4B-9ADC-77157B1B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Most tweeted topics around the 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01C7E-2F01-8843-8C9F-0379BD9E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376" y="1703614"/>
            <a:ext cx="5462027" cy="437605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87652-272A-A446-BCCA-1C57D8D57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3614"/>
            <a:ext cx="9601200" cy="4925786"/>
          </a:xfrm>
        </p:spPr>
        <p:txBody>
          <a:bodyPr>
            <a:normAutofit/>
          </a:bodyPr>
          <a:lstStyle/>
          <a:p>
            <a:r>
              <a:rPr lang="en-US" dirty="0"/>
              <a:t>Topic with most tweets: ‘Top Topic’</a:t>
            </a:r>
          </a:p>
          <a:p>
            <a:endParaRPr lang="en-US" dirty="0"/>
          </a:p>
          <a:p>
            <a:r>
              <a:rPr lang="en-US" b="1" dirty="0"/>
              <a:t>United States</a:t>
            </a:r>
          </a:p>
          <a:p>
            <a:pPr lvl="1"/>
            <a:r>
              <a:rPr lang="en-US" dirty="0"/>
              <a:t>Topic 1: Discussion and Opinions</a:t>
            </a:r>
          </a:p>
          <a:p>
            <a:pPr lvl="1"/>
            <a:r>
              <a:rPr lang="en-US" dirty="0"/>
              <a:t>35% of tweets</a:t>
            </a:r>
          </a:p>
          <a:p>
            <a:pPr lvl="1"/>
            <a:endParaRPr lang="en-US" dirty="0"/>
          </a:p>
          <a:p>
            <a:r>
              <a:rPr lang="en-US" b="1" dirty="0"/>
              <a:t>Canada</a:t>
            </a:r>
          </a:p>
          <a:p>
            <a:pPr lvl="1"/>
            <a:r>
              <a:rPr lang="en-US" dirty="0"/>
              <a:t>Topic 4: Observations of weather trends</a:t>
            </a:r>
          </a:p>
          <a:p>
            <a:pPr lvl="1"/>
            <a:r>
              <a:rPr lang="en-US" dirty="0"/>
              <a:t>40% of tweets</a:t>
            </a:r>
          </a:p>
          <a:p>
            <a:pPr lvl="1"/>
            <a:endParaRPr lang="en-US" dirty="0"/>
          </a:p>
          <a:p>
            <a:r>
              <a:rPr lang="en-US" dirty="0"/>
              <a:t>Top Topics depend on location</a:t>
            </a:r>
          </a:p>
          <a:p>
            <a:r>
              <a:rPr lang="en-US" dirty="0"/>
              <a:t>Most retweeted tweets fell in top topic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26954-D84A-BB4C-BFD0-B03091C169F0}"/>
              </a:ext>
            </a:extLst>
          </p:cNvPr>
          <p:cNvSpPr txBox="1"/>
          <p:nvPr/>
        </p:nvSpPr>
        <p:spPr>
          <a:xfrm>
            <a:off x="8604377" y="2947504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Canada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6CF1C-DC67-0F47-A5D6-8CCE0A5133F1}"/>
              </a:ext>
            </a:extLst>
          </p:cNvPr>
          <p:cNvSpPr txBox="1"/>
          <p:nvPr/>
        </p:nvSpPr>
        <p:spPr>
          <a:xfrm>
            <a:off x="9047794" y="3969947"/>
            <a:ext cx="71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United 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States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8AF850-6F34-C44F-9CAB-AB299520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67141" y="5302765"/>
            <a:ext cx="1993900" cy="25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E758A2-C233-A54D-ACF1-899FEB72C0C2}"/>
              </a:ext>
            </a:extLst>
          </p:cNvPr>
          <p:cNvSpPr txBox="1"/>
          <p:nvPr/>
        </p:nvSpPr>
        <p:spPr>
          <a:xfrm>
            <a:off x="7391092" y="45644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BFF1B-BC19-0E48-9268-CA2A46E584C1}"/>
              </a:ext>
            </a:extLst>
          </p:cNvPr>
          <p:cNvSpPr txBox="1"/>
          <p:nvPr/>
        </p:nvSpPr>
        <p:spPr>
          <a:xfrm>
            <a:off x="7391092" y="503123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A395D-DB74-8246-B760-A182A26F0523}"/>
              </a:ext>
            </a:extLst>
          </p:cNvPr>
          <p:cNvSpPr txBox="1"/>
          <p:nvPr/>
        </p:nvSpPr>
        <p:spPr>
          <a:xfrm>
            <a:off x="7391092" y="5498068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185D7C-5C54-CF4F-9F17-06439219D0AE}"/>
              </a:ext>
            </a:extLst>
          </p:cNvPr>
          <p:cNvSpPr txBox="1"/>
          <p:nvPr/>
        </p:nvSpPr>
        <p:spPr>
          <a:xfrm>
            <a:off x="7391092" y="594891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4F675-EAAD-0F45-AAFD-26D33B26A1CC}"/>
              </a:ext>
            </a:extLst>
          </p:cNvPr>
          <p:cNvSpPr txBox="1"/>
          <p:nvPr/>
        </p:nvSpPr>
        <p:spPr>
          <a:xfrm>
            <a:off x="7091424" y="4129279"/>
            <a:ext cx="123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Top Topic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BDB8ED-4DC0-9247-BE75-D80EAF00684D}"/>
              </a:ext>
            </a:extLst>
          </p:cNvPr>
          <p:cNvSpPr/>
          <p:nvPr/>
        </p:nvSpPr>
        <p:spPr>
          <a:xfrm>
            <a:off x="10095410" y="6122500"/>
            <a:ext cx="13799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200" dirty="0">
                <a:hlinkClick r:id="rId5"/>
              </a:rPr>
              <a:t>Tableau Viz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163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AEA0-BB1D-A543-B315-99D00D22E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does all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8BA12-3497-A841-B159-EA5552ED3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Best topic to emulate depends on target location</a:t>
            </a:r>
          </a:p>
          <a:p>
            <a:endParaRPr lang="en-US" sz="2400" dirty="0"/>
          </a:p>
          <a:p>
            <a:r>
              <a:rPr lang="en-US" sz="2400" dirty="0"/>
              <a:t>Retweets are more likely in Top Topic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Sentiment varies across Topics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EFD2C-5CAC-D144-948B-708CC4E7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977" y="1136798"/>
            <a:ext cx="1890823" cy="1890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95DC7-B00E-FC43-B931-A0CB4CBDF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642" y="3769242"/>
            <a:ext cx="2098158" cy="209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115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12">
      <a:dk1>
        <a:srgbClr val="0096FF"/>
      </a:dk1>
      <a:lt1>
        <a:srgbClr val="FFFFFF"/>
      </a:lt1>
      <a:dk2>
        <a:srgbClr val="1A1A1A"/>
      </a:dk2>
      <a:lt2>
        <a:srgbClr val="E9EDEE"/>
      </a:lt2>
      <a:accent1>
        <a:srgbClr val="24A0DD"/>
      </a:accent1>
      <a:accent2>
        <a:srgbClr val="24A0DD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{DBAF4184-8B6E-3143-A2DA-D9702E43F21F}tf10001072</Template>
  <TotalTime>4699</TotalTime>
  <Words>547</Words>
  <Application>Microsoft Macintosh PowerPoint</Application>
  <PresentationFormat>Widescreen</PresentationFormat>
  <Paragraphs>194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Franklin Gothic Book</vt:lpstr>
      <vt:lpstr>Crop</vt:lpstr>
      <vt:lpstr>Global Conversation on Climate Change</vt:lpstr>
      <vt:lpstr>Global Conversation on Climate Change</vt:lpstr>
      <vt:lpstr>Data Summary and Approach</vt:lpstr>
      <vt:lpstr>Topics</vt:lpstr>
      <vt:lpstr>Sanity check:  Clustering documents in topic space</vt:lpstr>
      <vt:lpstr>Topic1: Discussion and Opinions</vt:lpstr>
      <vt:lpstr>Topic 4: Observations of weather trends</vt:lpstr>
      <vt:lpstr>Most tweeted topics around the world</vt:lpstr>
      <vt:lpstr>What does all this mean?</vt:lpstr>
      <vt:lpstr>How could we use this information?</vt:lpstr>
      <vt:lpstr>Next Steps</vt:lpstr>
      <vt:lpstr>Questions</vt:lpstr>
      <vt:lpstr>Appendix</vt:lpstr>
      <vt:lpstr>Data Summary &amp; Approach</vt:lpstr>
      <vt:lpstr>Topic1: Discussion and Opinions</vt:lpstr>
      <vt:lpstr>Topic2: Climate Change News</vt:lpstr>
      <vt:lpstr>Topic3: Observations of weather trends, and their sociological/political impacts</vt:lpstr>
      <vt:lpstr>Correlations of Tweet Features</vt:lpstr>
      <vt:lpstr>Topics around the world</vt:lpstr>
      <vt:lpstr>PowerPoint Presentation</vt:lpstr>
      <vt:lpstr>Sentiment Analysis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Chillemi</dc:creator>
  <cp:lastModifiedBy>John Chillemi</cp:lastModifiedBy>
  <cp:revision>88</cp:revision>
  <dcterms:created xsi:type="dcterms:W3CDTF">2018-03-08T19:09:15Z</dcterms:created>
  <dcterms:modified xsi:type="dcterms:W3CDTF">2018-03-12T01:28:23Z</dcterms:modified>
</cp:coreProperties>
</file>